
<file path=[Content_Types].xml><?xml version="1.0" encoding="utf-8"?>
<Types xmlns="http://schemas.openxmlformats.org/package/2006/content-types">
  <Default Extension="png" ContentType="image/png"/>
  <Default Extension="mpg" ContentType="vide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29"/>
  </p:notesMasterIdLst>
  <p:sldIdLst>
    <p:sldId id="279" r:id="rId2"/>
    <p:sldId id="371" r:id="rId3"/>
    <p:sldId id="372" r:id="rId4"/>
    <p:sldId id="373" r:id="rId5"/>
    <p:sldId id="374" r:id="rId6"/>
    <p:sldId id="375" r:id="rId7"/>
    <p:sldId id="376" r:id="rId8"/>
    <p:sldId id="377" r:id="rId9"/>
    <p:sldId id="286" r:id="rId10"/>
    <p:sldId id="288" r:id="rId11"/>
    <p:sldId id="289" r:id="rId12"/>
    <p:sldId id="291" r:id="rId13"/>
    <p:sldId id="292" r:id="rId14"/>
    <p:sldId id="293" r:id="rId15"/>
    <p:sldId id="433" r:id="rId16"/>
    <p:sldId id="257" r:id="rId17"/>
    <p:sldId id="298" r:id="rId18"/>
    <p:sldId id="299" r:id="rId19"/>
    <p:sldId id="434" r:id="rId20"/>
    <p:sldId id="435" r:id="rId21"/>
    <p:sldId id="436" r:id="rId22"/>
    <p:sldId id="437" r:id="rId23"/>
    <p:sldId id="438" r:id="rId24"/>
    <p:sldId id="439" r:id="rId25"/>
    <p:sldId id="290" r:id="rId26"/>
    <p:sldId id="440" r:id="rId27"/>
    <p:sldId id="45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souza, Shanna Marie" initials="DS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94614"/>
  </p:normalViewPr>
  <p:slideViewPr>
    <p:cSldViewPr snapToGrid="0" snapToObjects="1">
      <p:cViewPr varScale="1">
        <p:scale>
          <a:sx n="116" d="100"/>
          <a:sy n="116" d="100"/>
        </p:scale>
        <p:origin x="216" y="1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F8DF-60D7-EC4B-A57B-A0DD06C573DC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9BD3A-AE92-B446-AE91-9035898534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84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80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8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12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114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602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 can be different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40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1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6FB12-6AF9-E842-871A-4D20F96D4CA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30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4B643-C74C-455E-AFCB-1138D85C2B9E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24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9B75F-3823-4297-818F-185019A4CB0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021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C9B5E5-857B-4897-A1D5-E0801B03E2E1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26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8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fld id="{E2E818AB-2371-4964-85FF-94597A855A56}" type="slidenum">
              <a:rPr lang="en-US" smtClean="0">
                <a:solidFill>
                  <a:prstClr val="black"/>
                </a:solidFill>
                <a:ea typeface="DejaVu Sans"/>
                <a:cs typeface="DejaVu Sans"/>
              </a:rPr>
              <a:pPr>
                <a:buFont typeface="Wingdings" pitchFamily="2" charset="2"/>
                <a:buNone/>
              </a:pPr>
              <a:t>23</a:t>
            </a:fld>
            <a:endParaRPr lang="en-US" dirty="0">
              <a:solidFill>
                <a:prstClr val="black"/>
              </a:solidFill>
              <a:ea typeface="DejaVu Sans"/>
              <a:cs typeface="DejaVu Sans"/>
            </a:endParaRPr>
          </a:p>
        </p:txBody>
      </p:sp>
      <p:sp>
        <p:nvSpPr>
          <p:cNvPr id="860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93738"/>
            <a:ext cx="6091237" cy="3427412"/>
          </a:xfrm>
          <a:solidFill>
            <a:srgbClr val="FFFFFF"/>
          </a:solidFill>
          <a:ln/>
        </p:spPr>
      </p:sp>
      <p:sp>
        <p:nvSpPr>
          <p:cNvPr id="860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4352925"/>
            <a:ext cx="4770437" cy="3478213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62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can specify</a:t>
            </a:r>
            <a:r>
              <a:rPr lang="en-US" baseline="0" dirty="0"/>
              <a:t> load info instead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32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80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0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PUP</a:t>
            </a:r>
            <a:r>
              <a:rPr lang="en-US" baseline="0" dirty="0"/>
              <a:t>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47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3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7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9BD3A-AE92-B446-AE91-9035898534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0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 b="1" baseline="0">
                <a:solidFill>
                  <a:srgbClr val="00759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Lecture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Title Goes Here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9614" y="4063200"/>
            <a:ext cx="5772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Lato Medium" charset="0"/>
                <a:cs typeface="Arial" panose="020B0604020202020204" pitchFamily="34" charset="0"/>
              </a:rPr>
              <a:t>UNIVERSITY OF ILLINOIS AT URBANA-CHAMPAIGN</a:t>
            </a:r>
          </a:p>
        </p:txBody>
      </p:sp>
    </p:spTree>
    <p:extLst>
      <p:ext uri="{BB962C8B-B14F-4D97-AF65-F5344CB8AC3E}">
        <p14:creationId xmlns:p14="http://schemas.microsoft.com/office/powerpoint/2010/main" val="242866737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3879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>
            <a:lvl1pPr>
              <a:defRPr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>
            <a:lvl1pPr>
              <a:defRPr b="0">
                <a:latin typeface="+mn-lt"/>
                <a:cs typeface="Arial" panose="020B0604020202020204" pitchFamily="34" charset="0"/>
              </a:defRPr>
            </a:lvl1pPr>
            <a:lvl2pPr>
              <a:defRPr b="0">
                <a:latin typeface="+mn-lt"/>
                <a:cs typeface="Arial" panose="020B0604020202020204" pitchFamily="34" charset="0"/>
              </a:defRPr>
            </a:lvl2pPr>
            <a:lvl3pPr>
              <a:defRPr b="0">
                <a:latin typeface="+mn-lt"/>
                <a:cs typeface="Arial" panose="020B0604020202020204" pitchFamily="34" charset="0"/>
              </a:defRPr>
            </a:lvl3pPr>
            <a:lvl4pPr>
              <a:defRPr b="0">
                <a:latin typeface="+mn-lt"/>
                <a:cs typeface="Arial" panose="020B0604020202020204" pitchFamily="34" charset="0"/>
              </a:defRPr>
            </a:lvl4pPr>
            <a:lvl5pPr>
              <a:defRPr b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7971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5495"/>
            <a:ext cx="10515600" cy="766482"/>
          </a:xfrm>
        </p:spPr>
        <p:txBody>
          <a:bodyPr>
            <a:normAutofit/>
          </a:bodyPr>
          <a:lstStyle>
            <a:lvl1pPr>
              <a:defRPr sz="44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9894"/>
            <a:ext cx="10515600" cy="5007069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62725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44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0078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814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7"/>
            <a:ext cx="10515600" cy="1325563"/>
          </a:xfrm>
        </p:spPr>
        <p:txBody>
          <a:bodyPr/>
          <a:lstStyle>
            <a:lvl1pPr>
              <a:defRPr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latin typeface="+mn-lt"/>
                <a:cs typeface="Arial" panose="020B0604020202020204" pitchFamily="34" charset="0"/>
              </a:defRPr>
            </a:lvl1pPr>
            <a:lvl2pPr>
              <a:defRPr>
                <a:latin typeface="+mn-lt"/>
                <a:cs typeface="Arial" panose="020B0604020202020204" pitchFamily="34" charset="0"/>
              </a:defRPr>
            </a:lvl2pPr>
            <a:lvl3pPr>
              <a:defRPr>
                <a:latin typeface="+mn-lt"/>
                <a:cs typeface="Arial" panose="020B0604020202020204" pitchFamily="34" charset="0"/>
              </a:defRPr>
            </a:lvl3pPr>
            <a:lvl4pPr>
              <a:defRPr>
                <a:latin typeface="+mn-lt"/>
                <a:cs typeface="Arial" panose="020B0604020202020204" pitchFamily="34" charset="0"/>
              </a:defRPr>
            </a:lvl4pPr>
            <a:lvl5pPr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12294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30244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95807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>
                <a:latin typeface="+mn-lt"/>
                <a:cs typeface="Arial" panose="020B0604020202020204" pitchFamily="34" charset="0"/>
              </a:defRPr>
            </a:lvl1pPr>
            <a:lvl2pPr>
              <a:defRPr sz="2800">
                <a:latin typeface="+mn-lt"/>
                <a:cs typeface="Arial" panose="020B0604020202020204" pitchFamily="34" charset="0"/>
              </a:defRPr>
            </a:lvl2pPr>
            <a:lvl3pPr>
              <a:defRPr sz="2400">
                <a:latin typeface="+mn-lt"/>
                <a:cs typeface="Arial" panose="020B0604020202020204" pitchFamily="34" charset="0"/>
              </a:defRPr>
            </a:lvl3pPr>
            <a:lvl4pPr>
              <a:defRPr sz="2000">
                <a:latin typeface="+mn-lt"/>
                <a:cs typeface="Arial" panose="020B0604020202020204" pitchFamily="34" charset="0"/>
              </a:defRPr>
            </a:lvl4pPr>
            <a:lvl5pPr>
              <a:defRPr sz="2000">
                <a:latin typeface="+mn-lt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13315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67715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5/30/18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57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59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g"/><Relationship Id="rId2" Type="http://schemas.microsoft.com/office/2007/relationships/media" Target="../media/media1.mpg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harm.cs.illinois.edu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harmplusplus.org/miniApps/" TargetMode="External"/><Relationship Id="rId2" Type="http://schemas.openxmlformats.org/officeDocument/2006/relationships/hyperlink" Target="http://charmplusplu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pccharm.com/" TargetMode="External"/><Relationship Id="rId4" Type="http://schemas.openxmlformats.org/officeDocument/2006/relationships/hyperlink" Target="http://charm.cs.illinois.edu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799E64-5325-4C22-B31F-0A2ED6499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197" y="2032228"/>
            <a:ext cx="9360754" cy="1470025"/>
          </a:xfrm>
        </p:spPr>
        <p:txBody>
          <a:bodyPr>
            <a:noAutofit/>
          </a:bodyPr>
          <a:lstStyle/>
          <a:p>
            <a:r>
              <a:rPr lang="en-US" dirty="0"/>
              <a:t>Dynamic Load Balancing in Charm++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ADB19-2987-4644-8F63-17C8CFFBE6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02950" y="6356350"/>
            <a:ext cx="1289050" cy="365125"/>
          </a:xfrm>
        </p:spPr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4DC85-44CA-4B7F-A993-23FD6A542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2253"/>
            <a:ext cx="9144000" cy="1655762"/>
          </a:xfrm>
        </p:spPr>
        <p:txBody>
          <a:bodyPr/>
          <a:lstStyle/>
          <a:p>
            <a:r>
              <a:rPr lang="en-US" dirty="0"/>
              <a:t>Invoking Load Balancers, and serialization via PUPs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8AAE71-8D87-413C-A418-0406432023CD}"/>
              </a:ext>
            </a:extLst>
          </p:cNvPr>
          <p:cNvSpPr/>
          <p:nvPr/>
        </p:nvSpPr>
        <p:spPr>
          <a:xfrm>
            <a:off x="3777641" y="6044225"/>
            <a:ext cx="4889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2018 L. V. Kale at the University of Illinois Urbana</a:t>
            </a:r>
            <a:endParaRPr lang="en-US" altLang="en-US" sz="1600" dirty="0">
              <a:solidFill>
                <a:schemeClr val="bg1">
                  <a:lumMod val="75000"/>
                </a:schemeClr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4839104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301" y="136523"/>
            <a:ext cx="10515600" cy="941650"/>
          </a:xfrm>
        </p:spPr>
        <p:txBody>
          <a:bodyPr/>
          <a:lstStyle/>
          <a:p>
            <a:r>
              <a:rPr lang="en-US" altLang="ko-KR" dirty="0"/>
              <a:t>Simple PUP for a Simple Chare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7FEE6EE-B0FB-40F0-89B0-93FA36CDB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1576B58-7E08-49E1-9322-FE816C35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CC4F0C7-3349-4443-8117-D2DB8B1F64EB}"/>
              </a:ext>
            </a:extLst>
          </p:cNvPr>
          <p:cNvSpPr txBox="1">
            <a:spLocks/>
          </p:cNvSpPr>
          <p:nvPr/>
        </p:nvSpPr>
        <p:spPr>
          <a:xfrm>
            <a:off x="339494" y="1078173"/>
            <a:ext cx="6083610" cy="32373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MyChare 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Cbase_MyChare {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b;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localArray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[LOCAL_SIZE];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68E6704-C103-4087-820D-674697FF2BB9}"/>
              </a:ext>
            </a:extLst>
          </p:cNvPr>
          <p:cNvSpPr txBox="1">
            <a:spLocks/>
          </p:cNvSpPr>
          <p:nvPr/>
        </p:nvSpPr>
        <p:spPr>
          <a:xfrm>
            <a:off x="6601518" y="1078173"/>
            <a:ext cx="5384800" cy="3237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pup(PUP::er &amp;p) {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 | a;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 | b;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 | c;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p(localArray, LOCAL_SIZE);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09849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83" y="179079"/>
            <a:ext cx="10515600" cy="766482"/>
          </a:xfrm>
        </p:spPr>
        <p:txBody>
          <a:bodyPr/>
          <a:lstStyle/>
          <a:p>
            <a:r>
              <a:rPr lang="en-US" altLang="ko-KR" dirty="0"/>
              <a:t>Writing an Advanced PUP Routine</a:t>
            </a:r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E69F300-101C-4CB4-8BBF-00FFDEABE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E517E20-D001-4EBB-94CD-BAA7FC36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57AA53E-F5E5-4B0F-9456-DCD077982ED2}"/>
              </a:ext>
            </a:extLst>
          </p:cNvPr>
          <p:cNvSpPr txBox="1">
            <a:spLocks/>
          </p:cNvSpPr>
          <p:nvPr/>
        </p:nvSpPr>
        <p:spPr>
          <a:xfrm>
            <a:off x="1785868" y="1140807"/>
            <a:ext cx="8615359" cy="1584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2929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>
                <a:solidFill>
                  <a:srgbClr val="2929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MyChare : public Cbase_MyChare { </a:t>
            </a: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2929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dirty="0">
                <a:solidFill>
                  <a:srgbClr val="2929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heapArraySize;</a:t>
            </a: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2929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float* </a:t>
            </a:r>
            <a:r>
              <a:rPr lang="en-US" dirty="0">
                <a:solidFill>
                  <a:srgbClr val="2929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heapArray; </a:t>
            </a: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MyClass* pointer;</a:t>
            </a:r>
          </a:p>
          <a:p>
            <a:pPr marL="0" indent="0">
              <a:buNone/>
            </a:pPr>
            <a:r>
              <a:rPr lang="en-US" dirty="0">
                <a:solidFill>
                  <a:srgbClr val="29293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347CD33-A927-4B1E-9100-4010BAFF3436}"/>
              </a:ext>
            </a:extLst>
          </p:cNvPr>
          <p:cNvSpPr txBox="1">
            <a:spLocks/>
          </p:cNvSpPr>
          <p:nvPr/>
        </p:nvSpPr>
        <p:spPr>
          <a:xfrm>
            <a:off x="1785868" y="2725451"/>
            <a:ext cx="8615359" cy="3435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pup(PUP::er &amp;p) {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 |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heapArraySize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(p.isUnpacking())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heapArray =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float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[heapArraySize]; 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p(heapArray, heapArraySize);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isNull = !pointer;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 | isNull;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(!isNull)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(p.isUnpacking())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pointer =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MyClass(); }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 | *pointer; }}</a:t>
            </a:r>
          </a:p>
        </p:txBody>
      </p:sp>
    </p:spTree>
    <p:extLst>
      <p:ext uri="{BB962C8B-B14F-4D97-AF65-F5344CB8AC3E}">
        <p14:creationId xmlns:p14="http://schemas.microsoft.com/office/powerpoint/2010/main" val="21872527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PUP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Moving objects for load balancing </a:t>
            </a:r>
          </a:p>
          <a:p>
            <a:r>
              <a:rPr lang="en-US" altLang="ko-KR" dirty="0"/>
              <a:t>Marshalling user defined data types </a:t>
            </a:r>
          </a:p>
          <a:p>
            <a:pPr lvl="1"/>
            <a:r>
              <a:rPr lang="en-US" altLang="ko-KR" dirty="0"/>
              <a:t>When using a type you define as a parameter for an entry method</a:t>
            </a:r>
          </a:p>
          <a:p>
            <a:pPr lvl="1"/>
            <a:r>
              <a:rPr lang="en-US" altLang="ko-KR" dirty="0"/>
              <a:t>Type has to be serialized to go over network, uses PUP for this</a:t>
            </a:r>
          </a:p>
          <a:p>
            <a:pPr lvl="1"/>
            <a:r>
              <a:rPr lang="en-US" altLang="ko-KR" dirty="0"/>
              <a:t>Can add PUP to any class, doesn’t have to be a chare </a:t>
            </a:r>
          </a:p>
          <a:p>
            <a:r>
              <a:rPr lang="en-US" altLang="ko-KR" dirty="0"/>
              <a:t>Serializing for storage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0F3406A-429D-4DD7-A826-124CF474B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A6E37C3-36BE-4078-900E-0AD966CA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746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Split Execution:</a:t>
            </a:r>
            <a:r>
              <a:rPr lang="ko-KR" altLang="en-US" dirty="0"/>
              <a:t> </a:t>
            </a:r>
            <a:r>
              <a:rPr lang="en-US" altLang="ko-KR" dirty="0"/>
              <a:t>Checkpoint</a:t>
            </a:r>
            <a:r>
              <a:rPr lang="ko-KR" altLang="en-US" dirty="0"/>
              <a:t> </a:t>
            </a:r>
            <a:r>
              <a:rPr lang="en-US" altLang="ko-KR" dirty="0"/>
              <a:t>Restart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 use to stop execution and resume later </a:t>
            </a:r>
          </a:p>
          <a:p>
            <a:pPr lvl="1"/>
            <a:r>
              <a:rPr lang="en-US" altLang="ko-KR" dirty="0"/>
              <a:t>The job runs for 5 hours, then will continue in new allocation another day! </a:t>
            </a:r>
          </a:p>
          <a:p>
            <a:r>
              <a:rPr lang="en-US" altLang="ko-KR" dirty="0"/>
              <a:t>We can use PUP for this! </a:t>
            </a:r>
          </a:p>
          <a:p>
            <a:r>
              <a:rPr lang="en-US" altLang="ko-KR" dirty="0"/>
              <a:t>Instead of migrating to another PE, just “migrate” to disk </a:t>
            </a:r>
          </a:p>
          <a:p>
            <a:r>
              <a:rPr lang="en-US" altLang="ko-KR" dirty="0"/>
              <a:t>Bonus: in a well-written program, you can resume on a different number of nodes</a:t>
            </a:r>
          </a:p>
          <a:p>
            <a:pPr lvl="1"/>
            <a:r>
              <a:rPr lang="en-US" altLang="ko-KR" dirty="0"/>
              <a:t>Example: Original run on 100 nodes, checkpointed, can be resumed on 80 nodes (say because that’s what was available). </a:t>
            </a:r>
          </a:p>
          <a:p>
            <a:endParaRPr lang="en-US" altLang="ko-KR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3E21A91-1617-4BF6-987B-B295A773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8C8736E-0279-494F-A42A-3E8CDB91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35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Enable Split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Call to checkpoint the application is made in the main chare at a synchronization point 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log_path</a:t>
            </a:r>
            <a:r>
              <a:rPr lang="en-US" altLang="ko-KR" dirty="0"/>
              <a:t> is file system path for checkpoint 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Callback cb</a:t>
            </a:r>
            <a:r>
              <a:rPr lang="en-US" altLang="ko-KR" dirty="0"/>
              <a:t> called when checkpoint (or restart) is done </a:t>
            </a:r>
          </a:p>
          <a:p>
            <a:pPr lvl="1"/>
            <a:r>
              <a:rPr lang="en-US" altLang="ko-KR" dirty="0"/>
              <a:t>For restart, user needs to provide argument </a:t>
            </a:r>
            <a:r>
              <a:rPr lang="en-US" altLang="ko-KR" dirty="0">
                <a:latin typeface="Consolas" panose="020B0609020204030204" pitchFamily="49" charset="0"/>
              </a:rPr>
              <a:t>+restart</a:t>
            </a:r>
            <a:r>
              <a:rPr lang="en-US" altLang="ko-KR" dirty="0"/>
              <a:t> and path of checkpoint file at runtime 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98972D5-07A6-48F3-8054-8303E500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DF843F6-3296-4E4E-B115-C0328D67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9A7F2E5-A694-475D-94F5-5DF0F0781446}"/>
              </a:ext>
            </a:extLst>
          </p:cNvPr>
          <p:cNvSpPr txBox="1">
            <a:spLocks/>
          </p:cNvSpPr>
          <p:nvPr/>
        </p:nvSpPr>
        <p:spPr>
          <a:xfrm>
            <a:off x="1756336" y="4213554"/>
            <a:ext cx="8679329" cy="1841017"/>
          </a:xfrm>
          <a:prstGeom prst="rect">
            <a:avLst/>
          </a:prstGeom>
          <a:solidFill>
            <a:schemeClr val="bg1"/>
          </a:solidFill>
          <a:ln>
            <a:solidFill>
              <a:srgbClr val="292934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" charset="2"/>
              <a:buChar char="Ø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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Char char="Ø"/>
              <a:defRPr sz="1400" kern="1200" baseline="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CkCallback cb (CkIndex_Hello:SayHi(), helloProxy);</a:t>
            </a:r>
          </a:p>
          <a:p>
            <a:pPr marL="0" indent="0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CkStartCheckpoint(“log_path”, cb);</a:t>
            </a:r>
          </a:p>
          <a:p>
            <a:pPr marL="0" indent="0">
              <a:buClr>
                <a:srgbClr val="93A299"/>
              </a:buClr>
              <a:buNone/>
            </a:pPr>
            <a:endParaRPr lang="en-US" dirty="0">
              <a:solidFill>
                <a:srgbClr val="292934"/>
              </a:solidFill>
              <a:latin typeface="Consolas"/>
              <a:cs typeface="Consolas"/>
            </a:endParaRPr>
          </a:p>
          <a:p>
            <a:pPr marL="0" indent="0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Consolas"/>
                <a:cs typeface="Consolas"/>
              </a:rPr>
              <a:t>shell&gt; ./charmrun hello +p4 +restart log_path</a:t>
            </a:r>
          </a:p>
        </p:txBody>
      </p:sp>
    </p:spTree>
    <p:extLst>
      <p:ext uri="{BB962C8B-B14F-4D97-AF65-F5344CB8AC3E}">
        <p14:creationId xmlns:p14="http://schemas.microsoft.com/office/powerpoint/2010/main" val="2452849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B8F1-EB5E-554F-871F-745B035E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within Chare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EEF02-E32D-9141-AC21-4FEA2E66B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dagger notation</a:t>
            </a:r>
          </a:p>
          <a:p>
            <a:pPr lvl="1"/>
            <a:r>
              <a:rPr lang="en-US" dirty="0"/>
              <a:t>Provides a script-like language for expressing dag of dependencies between method invocations and computations</a:t>
            </a:r>
          </a:p>
          <a:p>
            <a:r>
              <a:rPr lang="en-US" dirty="0"/>
              <a:t>Threaded entry methods</a:t>
            </a:r>
          </a:p>
          <a:p>
            <a:pPr lvl="1"/>
            <a:r>
              <a:rPr lang="en-US" dirty="0"/>
              <a:t>Allows entry methods to block without blocking the PE</a:t>
            </a:r>
          </a:p>
          <a:p>
            <a:pPr lvl="1"/>
            <a:r>
              <a:rPr lang="en-US" dirty="0"/>
              <a:t>Supports futures and </a:t>
            </a:r>
          </a:p>
          <a:p>
            <a:pPr lvl="1"/>
            <a:r>
              <a:rPr lang="en-US" dirty="0"/>
              <a:t>Ability to suspend/resume threads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B4BF8-E100-9544-BD79-5C65123C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L.V.Kale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45AE2-003D-B640-B027-D77576E9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44A27-8FBD-E742-A40B-F519DB99646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4214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Priorities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Entry method tags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Quiescence detection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LiveViz: visualization from a parallel program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CharmDebug: a powerful debugging tool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Projections: Performance Analysis and Visualization, really nice, and a workhorse tool for Charm++ developers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Messages (instead of marshalled parameters)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Processor-aware constructs: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Groups: like a non-migratable chare array with one element on each “core”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Nodegroups: one element on each process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16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87696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Saving Cooling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Easy: increase A/C setting</a:t>
            </a:r>
          </a:p>
          <a:p>
            <a:pPr lvl="1"/>
            <a:r>
              <a:rPr lang="en-US" dirty="0"/>
              <a:t>But: some cores may get too hot</a:t>
            </a:r>
          </a:p>
          <a:p>
            <a:r>
              <a:rPr lang="en-US" dirty="0"/>
              <a:t>So, reduce frequency if temperature is high (DVFS)</a:t>
            </a:r>
          </a:p>
          <a:p>
            <a:pPr lvl="1"/>
            <a:r>
              <a:rPr lang="en-US" dirty="0"/>
              <a:t>Independently for each chip</a:t>
            </a:r>
          </a:p>
          <a:p>
            <a:r>
              <a:rPr lang="en-US" i="1" dirty="0">
                <a:solidFill>
                  <a:srgbClr val="FF0000"/>
                </a:solidFill>
              </a:rPr>
              <a:t>But, </a:t>
            </a:r>
            <a:r>
              <a:rPr lang="en-US" dirty="0"/>
              <a:t>this creates a load imbalance!</a:t>
            </a:r>
          </a:p>
          <a:p>
            <a:r>
              <a:rPr lang="en-US" dirty="0"/>
              <a:t>No problem, we can handle that:</a:t>
            </a:r>
          </a:p>
          <a:p>
            <a:pPr lvl="1"/>
            <a:r>
              <a:rPr lang="en-US" dirty="0"/>
              <a:t>Migrate objects away from the slowed-down processors</a:t>
            </a:r>
          </a:p>
          <a:p>
            <a:pPr lvl="1"/>
            <a:r>
              <a:rPr lang="en-US" dirty="0"/>
              <a:t>Balance load using an existing strategy</a:t>
            </a:r>
          </a:p>
          <a:p>
            <a:pPr lvl="1"/>
            <a:r>
              <a:rPr lang="en-US" dirty="0"/>
              <a:t>Strategies take speed of processors into account</a:t>
            </a:r>
          </a:p>
          <a:p>
            <a:r>
              <a:rPr lang="en-US" dirty="0"/>
              <a:t>Implemented in experimental version</a:t>
            </a:r>
          </a:p>
          <a:p>
            <a:pPr lvl="1"/>
            <a:r>
              <a:rPr lang="en-US" dirty="0"/>
              <a:t>SC 2011 paper, IEEE TC paper</a:t>
            </a:r>
          </a:p>
          <a:p>
            <a:r>
              <a:rPr lang="en-US" dirty="0"/>
              <a:t>Several new power/energy-related strategies</a:t>
            </a:r>
          </a:p>
          <a:p>
            <a:pPr lvl="1"/>
            <a:r>
              <a:rPr lang="en-US" dirty="0"/>
              <a:t>PASA ‘12: exploiting differential sensitivities of code segments to frequency change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737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PARM: Power Aware Resource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Charm++ RTS facilitates malleable jobs</a:t>
            </a:r>
          </a:p>
          <a:p>
            <a:r>
              <a:rPr lang="en-US" dirty="0"/>
              <a:t>PARM can improve throughput under a fixed power budget using:</a:t>
            </a:r>
          </a:p>
          <a:p>
            <a:pPr lvl="1"/>
            <a:r>
              <a:rPr lang="en-US" dirty="0"/>
              <a:t>Overprovisioning (adding more nodes than conventional data center)</a:t>
            </a:r>
          </a:p>
          <a:p>
            <a:pPr lvl="1"/>
            <a:r>
              <a:rPr lang="en-US" dirty="0"/>
              <a:t>RAPL (capping power consumption of nodes)</a:t>
            </a:r>
          </a:p>
          <a:p>
            <a:pPr lvl="1"/>
            <a:r>
              <a:rPr lang="en-US" dirty="0"/>
              <a:t>Job malleability and moldability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 descr="FlowDig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75" y="3429000"/>
            <a:ext cx="5525693" cy="278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3482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NAMD: Biomolecular Simulations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Collaboration with K. Schulten</a:t>
            </a:r>
          </a:p>
          <a:p>
            <a:r>
              <a:rPr lang="en-US" dirty="0"/>
              <a:t>With over 70,000 registered users</a:t>
            </a:r>
          </a:p>
          <a:p>
            <a:r>
              <a:rPr lang="en-US" dirty="0"/>
              <a:t>Scaled to most top US supercomputers</a:t>
            </a:r>
          </a:p>
          <a:p>
            <a:r>
              <a:rPr lang="en-US" dirty="0"/>
              <a:t>In production use on supercomputers and clusters and desktops</a:t>
            </a:r>
          </a:p>
          <a:p>
            <a:r>
              <a:rPr lang="en-US" dirty="0"/>
              <a:t>Gordon Bell award in 2002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7C39AB-C319-403C-8545-69BA255C32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 descr="HIV-background-new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800" y="1371600"/>
            <a:ext cx="5791200" cy="24431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05600" y="3852208"/>
            <a:ext cx="5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8000"/>
                </a:solidFill>
                <a:latin typeface="Lucida Sans Unicode"/>
              </a:rPr>
              <a:t>Determination of the structure of HIV capsid by researchers including Prof Schulten </a:t>
            </a:r>
          </a:p>
        </p:txBody>
      </p:sp>
    </p:spTree>
    <p:extLst>
      <p:ext uri="{BB962C8B-B14F-4D97-AF65-F5344CB8AC3E}">
        <p14:creationId xmlns:p14="http://schemas.microsoft.com/office/powerpoint/2010/main" val="26336545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540" y="206563"/>
            <a:ext cx="10515600" cy="766482"/>
          </a:xfrm>
        </p:spPr>
        <p:txBody>
          <a:bodyPr/>
          <a:lstStyle/>
          <a:p>
            <a:r>
              <a:rPr lang="en-US" dirty="0"/>
              <a:t>Dynamic 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Object-based decomposition (i.e., virtualized decomposition) helps</a:t>
            </a:r>
          </a:p>
          <a:p>
            <a:pPr lvl="1"/>
            <a:r>
              <a:rPr lang="en-US" altLang="ko-KR" dirty="0"/>
              <a:t>Charm++ RTS reassigns objects to PEs to balance load</a:t>
            </a:r>
          </a:p>
          <a:p>
            <a:pPr lvl="1"/>
            <a:r>
              <a:rPr lang="en-US" altLang="ko-KR" dirty="0"/>
              <a:t>But how does the RTS decide?</a:t>
            </a:r>
          </a:p>
          <a:p>
            <a:pPr lvl="2"/>
            <a:r>
              <a:rPr lang="en-US" altLang="ko-KR" dirty="0"/>
              <a:t>Multiple strategy options</a:t>
            </a:r>
          </a:p>
          <a:p>
            <a:pPr lvl="2"/>
            <a:r>
              <a:rPr lang="en-US" altLang="ko-KR" dirty="0"/>
              <a:t>E.g., just move objects away from overloaded processors to underloaded processors</a:t>
            </a:r>
          </a:p>
          <a:p>
            <a:pPr lvl="1"/>
            <a:r>
              <a:rPr lang="en-US" altLang="ko-KR" dirty="0"/>
              <a:t>How is load determined?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3943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Parallelization Using Charm++</a:t>
            </a: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2A2166-46F5-4F64-832F-9710E81F95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0800" y="1524001"/>
            <a:ext cx="9956800" cy="3635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0" name="Rounded Rectangle 9"/>
          <p:cNvSpPr/>
          <p:nvPr/>
        </p:nvSpPr>
        <p:spPr>
          <a:xfrm>
            <a:off x="4165600" y="2819400"/>
            <a:ext cx="2743200" cy="914400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>
              <a:defRPr/>
            </a:pPr>
            <a:endParaRPr lang="en-US" sz="2400" dirty="0">
              <a:solidFill>
                <a:prstClr val="white"/>
              </a:solidFill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413876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986.nmtest.mp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3200" y="-136523"/>
            <a:ext cx="14833600" cy="6858000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-54823"/>
            <a:ext cx="6400800" cy="12652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ChaNGa: Parallel Gravity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203200" y="872332"/>
            <a:ext cx="5384801" cy="5410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Collaborative project (NSF)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With Tom Quinn, Univ. of Washington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Gravity, gas dynamics</a:t>
            </a:r>
          </a:p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Barnes-Hut tree codes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Oct tree is natural decomp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Geometry has better aspect ratios, so you “open” up fewer nodes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But is not used because it leads to bad load balance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Assumption: one-to-one map between sub-trees and PEs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Binary trees are considered better load balanced</a:t>
            </a:r>
          </a:p>
          <a:p>
            <a:pPr lvl="1"/>
            <a:endParaRPr lang="en-US" dirty="0"/>
          </a:p>
        </p:txBody>
      </p:sp>
      <p:sp>
        <p:nvSpPr>
          <p:cNvPr id="4301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4000" y="5105400"/>
            <a:ext cx="5588000" cy="6514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With Charm++: use Oct-Tree, and let Charm++ map subtrees to processors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4000" y="457201"/>
            <a:ext cx="5181600" cy="830263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777C84">
                    <a:lumMod val="40000"/>
                    <a:lumOff val="60000"/>
                  </a:srgbClr>
                </a:solidFill>
                <a:latin typeface="Times New Roman" pitchFamily="18" charset="0"/>
              </a:rPr>
              <a:t>Evolution of Universe and Galaxy Formation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7840060"/>
      </p:ext>
    </p:extLst>
  </p:cSld>
  <p:clrMapOvr>
    <a:masterClrMapping/>
  </p:clrMapOvr>
  <p:transition advTm="11398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7"/>
          <p:cNvSpPr>
            <a:spLocks noGrp="1" noChangeArrowheads="1"/>
          </p:cNvSpPr>
          <p:nvPr>
            <p:ph type="title"/>
          </p:nvPr>
        </p:nvSpPr>
        <p:spPr>
          <a:xfrm>
            <a:off x="341193" y="255495"/>
            <a:ext cx="11259403" cy="1015897"/>
          </a:xfrm>
        </p:spPr>
        <p:txBody>
          <a:bodyPr>
            <a:noAutofit/>
          </a:bodyPr>
          <a:lstStyle/>
          <a:p>
            <a:pPr algn="just" eaLnBrk="1" hangingPunct="1"/>
            <a:br>
              <a:rPr lang="en-US" altLang="en-US" sz="3600" dirty="0"/>
            </a:br>
            <a:r>
              <a:rPr lang="en-US" altLang="en-US" dirty="0"/>
              <a:t>OpenAtom</a:t>
            </a:r>
            <a:r>
              <a:rPr lang="en-US" altLang="en-US" sz="3600" dirty="0"/>
              <a:t>:</a:t>
            </a:r>
            <a:br>
              <a:rPr lang="en-US" altLang="en-US" sz="3600" dirty="0"/>
            </a:br>
            <a:endParaRPr lang="en-US" alt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96083-E975-C945-9143-C810520F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1DE56-2331-E84C-BF0B-2CBAE534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521" y="2018057"/>
            <a:ext cx="6676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/>
              <a:t>    PIs:</a:t>
            </a:r>
            <a:r>
              <a:rPr lang="en-US" altLang="en-US" dirty="0"/>
              <a:t> G.J. Martyna, IBM; S. Ismail-Beigi, Yale; L. Kale, UIUC;</a:t>
            </a:r>
          </a:p>
          <a:p>
            <a:r>
              <a:rPr lang="en-US" b="1" dirty="0"/>
              <a:t>Team:</a:t>
            </a:r>
            <a:r>
              <a:rPr lang="en-US" dirty="0"/>
              <a:t> Q. Li, IBM, </a:t>
            </a:r>
            <a:r>
              <a:rPr lang="en-US" altLang="en-US" dirty="0"/>
              <a:t>M. Kim, Yale; S. Mandal, Yale; </a:t>
            </a:r>
          </a:p>
          <a:p>
            <a:r>
              <a:rPr lang="en-US" altLang="en-US" dirty="0"/>
              <a:t>            E. Bohm, UIUC; N. Jain, UIUC; M. Robson, UIUC; </a:t>
            </a:r>
            <a:br>
              <a:rPr lang="en-US" altLang="en-US" dirty="0"/>
            </a:br>
            <a:r>
              <a:rPr lang="en-US" altLang="en-US" dirty="0"/>
              <a:t>            E. Mikida, UIUC; P. Jindal, UIUC; T. Wicky, UIUC.</a:t>
            </a:r>
          </a:p>
        </p:txBody>
      </p:sp>
      <p:pic>
        <p:nvPicPr>
          <p:cNvPr id="10" name="Picture 2" descr="h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t="7971" b="24568"/>
          <a:stretch>
            <a:fillRect/>
          </a:stretch>
        </p:blipFill>
        <p:spPr bwMode="auto">
          <a:xfrm>
            <a:off x="97786" y="4126611"/>
            <a:ext cx="3700500" cy="246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4009370" y="4191001"/>
            <a:ext cx="4054493" cy="2398077"/>
            <a:chOff x="4080" y="2784"/>
            <a:chExt cx="1680" cy="1218"/>
          </a:xfrm>
        </p:grpSpPr>
        <p:sp>
          <p:nvSpPr>
            <p:cNvPr id="12" name="Rectangle 45"/>
            <p:cNvSpPr>
              <a:spLocks noChangeArrowheads="1"/>
            </p:cNvSpPr>
            <p:nvPr/>
          </p:nvSpPr>
          <p:spPr bwMode="auto">
            <a:xfrm>
              <a:off x="5001" y="2988"/>
              <a:ext cx="358" cy="2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46"/>
            <p:cNvSpPr>
              <a:spLocks noChangeArrowheads="1"/>
            </p:cNvSpPr>
            <p:nvPr/>
          </p:nvSpPr>
          <p:spPr bwMode="auto">
            <a:xfrm>
              <a:off x="4982" y="3672"/>
              <a:ext cx="438" cy="22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pic>
          <p:nvPicPr>
            <p:cNvPr id="15" name="Picture 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" t="3229" r="7385" b="14370"/>
            <a:stretch/>
          </p:blipFill>
          <p:spPr bwMode="auto">
            <a:xfrm>
              <a:off x="4080" y="2784"/>
              <a:ext cx="1680" cy="1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11707389" y="6496631"/>
            <a:ext cx="314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grpSp>
        <p:nvGrpSpPr>
          <p:cNvPr id="22" name="Group 48"/>
          <p:cNvGrpSpPr>
            <a:grpSpLocks/>
          </p:cNvGrpSpPr>
          <p:nvPr/>
        </p:nvGrpSpPr>
        <p:grpSpPr bwMode="auto">
          <a:xfrm>
            <a:off x="8065087" y="4287215"/>
            <a:ext cx="3829051" cy="2236788"/>
            <a:chOff x="793" y="709"/>
            <a:chExt cx="4037" cy="2812"/>
          </a:xfrm>
        </p:grpSpPr>
        <p:pic>
          <p:nvPicPr>
            <p:cNvPr id="23" name="Picture 49" descr="aSi_solarce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709"/>
              <a:ext cx="3992" cy="2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50"/>
            <p:cNvSpPr>
              <a:spLocks noChangeArrowheads="1"/>
            </p:cNvSpPr>
            <p:nvPr/>
          </p:nvSpPr>
          <p:spPr bwMode="auto">
            <a:xfrm>
              <a:off x="889" y="1434"/>
              <a:ext cx="948" cy="4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51"/>
            <p:cNvSpPr>
              <a:spLocks noChangeArrowheads="1"/>
            </p:cNvSpPr>
            <p:nvPr/>
          </p:nvSpPr>
          <p:spPr bwMode="auto">
            <a:xfrm>
              <a:off x="793" y="2966"/>
              <a:ext cx="1083" cy="1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6" name="Rectangle 52"/>
            <p:cNvSpPr>
              <a:spLocks noChangeArrowheads="1"/>
            </p:cNvSpPr>
            <p:nvPr/>
          </p:nvSpPr>
          <p:spPr bwMode="auto">
            <a:xfrm>
              <a:off x="3651" y="1434"/>
              <a:ext cx="998" cy="4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7" name="Rectangle 53"/>
            <p:cNvSpPr>
              <a:spLocks noChangeArrowheads="1"/>
            </p:cNvSpPr>
            <p:nvPr/>
          </p:nvSpPr>
          <p:spPr bwMode="auto">
            <a:xfrm>
              <a:off x="3606" y="2592"/>
              <a:ext cx="1224" cy="4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8" name="Rectangle 54"/>
            <p:cNvSpPr>
              <a:spLocks noChangeArrowheads="1"/>
            </p:cNvSpPr>
            <p:nvPr/>
          </p:nvSpPr>
          <p:spPr bwMode="auto">
            <a:xfrm>
              <a:off x="3470" y="3070"/>
              <a:ext cx="1224" cy="4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Osaka" pitchFamily="-60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242049" y="4115485"/>
            <a:ext cx="9182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6AF00"/>
                </a:solidFill>
                <a:latin typeface="Monotype Corsiva" panose="03010101010201010101" pitchFamily="66" charset="0"/>
              </a:rPr>
              <a:t>Light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17319-6A76-4D39-93BC-3F76070AAF76}"/>
              </a:ext>
            </a:extLst>
          </p:cNvPr>
          <p:cNvSpPr txBox="1"/>
          <p:nvPr/>
        </p:nvSpPr>
        <p:spPr>
          <a:xfrm>
            <a:off x="733565" y="121043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On the fly ab initio molecular dynamics on the ground state surface with instantaneous GW-BSE level spectra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587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/>
          </p:nvPr>
        </p:nvSpPr>
        <p:spPr>
          <a:xfrm>
            <a:off x="537949" y="99770"/>
            <a:ext cx="10515600" cy="766482"/>
          </a:xfrm>
        </p:spPr>
        <p:txBody>
          <a:bodyPr>
            <a:normAutofit/>
          </a:bodyPr>
          <a:lstStyle/>
          <a:p>
            <a:r>
              <a:rPr lang="en-US" dirty="0"/>
              <a:t>Decomposition and Computation Flow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C46CA8-658D-4BAA-BC7B-CE0EAF695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018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5D6F5-C874-4283-99EA-D93D3B58E0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421" y="1014414"/>
            <a:ext cx="11805313" cy="5524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9996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873169"/>
              </p:ext>
            </p:extLst>
          </p:nvPr>
        </p:nvGraphicFramePr>
        <p:xfrm>
          <a:off x="914401" y="1143000"/>
          <a:ext cx="10813118" cy="3718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21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6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7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1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MiniApp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Features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Machine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Max cores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AMR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Over-decomposition, Custom array index,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Message priorities, Load balancing, Checkpoint restart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BG/Q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131,072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LeanMD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Over-decomposition, Load balancing, Checkpoint restart, Power awareness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BG/P </a:t>
                      </a:r>
                    </a:p>
                    <a:p>
                      <a:pPr algn="ctr"/>
                      <a:r>
                        <a:rPr lang="en-US" sz="1600" dirty="0"/>
                        <a:t>BG/Q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131,072</a:t>
                      </a:r>
                    </a:p>
                    <a:p>
                      <a:pPr algn="ctr"/>
                      <a:r>
                        <a:rPr lang="en-US" sz="1600" dirty="0"/>
                        <a:t>32,768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Barnes-Hut</a:t>
                      </a:r>
                    </a:p>
                    <a:p>
                      <a:pPr algn="ctr"/>
                      <a:r>
                        <a:rPr lang="en-US" sz="1600" dirty="0"/>
                        <a:t>(n-body)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Over-decomposition, Message priorities, Load balancing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Blue Waters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16,384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LULESH 2.02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AMPI, Over-decomposition, Load balancing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Hopper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8,000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PDES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Over-decomposition,</a:t>
                      </a:r>
                      <a:r>
                        <a:rPr lang="en-US" sz="1600" baseline="0" dirty="0"/>
                        <a:t> Message priorities, TRAM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Stampede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4,096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654" y="-23682"/>
            <a:ext cx="10515600" cy="766482"/>
          </a:xfrm>
        </p:spPr>
        <p:txBody>
          <a:bodyPr/>
          <a:lstStyle/>
          <a:p>
            <a:r>
              <a:rPr lang="en-US" dirty="0"/>
              <a:t>MiniApps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5D6F5-C874-4283-99EA-D93D3B58E0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1" y="764055"/>
            <a:ext cx="92802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Available at: http://charmplusplus.org/miniApps/</a:t>
            </a:r>
          </a:p>
        </p:txBody>
      </p:sp>
    </p:spTree>
    <p:extLst>
      <p:ext uri="{BB962C8B-B14F-4D97-AF65-F5344CB8AC3E}">
        <p14:creationId xmlns:p14="http://schemas.microsoft.com/office/powerpoint/2010/main" val="234450066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02339"/>
              </p:ext>
            </p:extLst>
          </p:nvPr>
        </p:nvGraphicFramePr>
        <p:xfrm>
          <a:off x="1016001" y="2057401"/>
          <a:ext cx="10813118" cy="38727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21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6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7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70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1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MiniApp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cores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FFT</a:t>
                      </a:r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Interoperable</a:t>
                      </a:r>
                      <a:r>
                        <a:rPr lang="en-US" baseline="0" dirty="0"/>
                        <a:t> with MPI</a:t>
                      </a:r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BG/P</a:t>
                      </a:r>
                    </a:p>
                    <a:p>
                      <a:pPr algn="ctr"/>
                      <a:r>
                        <a:rPr lang="en-US" dirty="0"/>
                        <a:t>BG/Q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65,536</a:t>
                      </a:r>
                    </a:p>
                    <a:p>
                      <a:pPr algn="ctr"/>
                      <a:r>
                        <a:rPr lang="en-US" dirty="0"/>
                        <a:t>16,384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9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Access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TRAM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BG/P </a:t>
                      </a:r>
                    </a:p>
                    <a:p>
                      <a:pPr algn="ctr"/>
                      <a:r>
                        <a:rPr lang="en-US" dirty="0"/>
                        <a:t>BG/Q</a:t>
                      </a:r>
                    </a:p>
                    <a:p>
                      <a:pPr algn="ctr"/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131,072</a:t>
                      </a:r>
                    </a:p>
                    <a:p>
                      <a:pPr algn="ctr"/>
                      <a:r>
                        <a:rPr lang="en-US" dirty="0"/>
                        <a:t>16,384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Dense</a:t>
                      </a:r>
                      <a:r>
                        <a:rPr lang="en-US" baseline="0" dirty="0"/>
                        <a:t> LU</a:t>
                      </a:r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SDAG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XT5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8,192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Sparse Triangular Solver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SDAG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BG/P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GTC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SDAG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BG/Q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1,024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81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SPH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 Waters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MiniApps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45D6F5-C874-4283-99EA-D93D3B58E0B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5760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575F6D">
                    <a:lumMod val="40000"/>
                    <a:lumOff val="60000"/>
                  </a:srgbClr>
                </a:solidFill>
              </a:rPr>
              <a:t>L.V.Kale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9F3CA-D42A-4F16-9502-7E916E4DA7F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ppsbook_Cov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26" y="144966"/>
            <a:ext cx="4995747" cy="67130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400" y="1425476"/>
            <a:ext cx="4165600" cy="1200329"/>
          </a:xfrm>
          <a:prstGeom prst="rect">
            <a:avLst/>
          </a:prstGeom>
          <a:solidFill>
            <a:srgbClr val="C8D6F0">
              <a:alpha val="35000"/>
            </a:srgbClr>
          </a:solidFill>
          <a:ln>
            <a:solidFill>
              <a:srgbClr val="C8D6F0"/>
            </a:solidFill>
          </a:ln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8000"/>
                </a:solidFill>
                <a:latin typeface="Lucida Sans Unicode"/>
              </a:rPr>
              <a:t>Describes seven major applications developed using Charm++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400" y="4876801"/>
            <a:ext cx="4368800" cy="1015663"/>
          </a:xfrm>
          <a:prstGeom prst="rect">
            <a:avLst/>
          </a:prstGeom>
          <a:solidFill>
            <a:schemeClr val="accent3">
              <a:lumMod val="20000"/>
              <a:lumOff val="80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More info on Charm++: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hlinkClick r:id="rId3"/>
              </a:rPr>
              <a:t>http://charm.cs.illinois.edu</a:t>
            </a:r>
            <a:endParaRPr lang="en-US" sz="2000" dirty="0">
              <a:solidFill>
                <a:prstClr val="black"/>
              </a:solidFill>
              <a:latin typeface="Times New Roman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black"/>
                </a:solidFill>
                <a:latin typeface="Times New Roman" pitchFamily="18" charset="0"/>
              </a:rPr>
              <a:t>including the MiniApps</a:t>
            </a:r>
          </a:p>
        </p:txBody>
      </p:sp>
    </p:spTree>
    <p:extLst>
      <p:ext uri="{BB962C8B-B14F-4D97-AF65-F5344CB8AC3E}">
        <p14:creationId xmlns:p14="http://schemas.microsoft.com/office/powerpoint/2010/main" val="223314597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21F7-A971-A647-8B8B-46B4C1A2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08C8-8BC3-6847-809F-5ED74C5F7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lecture series with instructional material coming soon</a:t>
            </a:r>
          </a:p>
          <a:p>
            <a:pPr lvl="1"/>
            <a:r>
              <a:rPr lang="en-US" dirty="0">
                <a:hlinkClick r:id="rId2"/>
              </a:rPr>
              <a:t>http://charmplusplus.org/</a:t>
            </a:r>
            <a:r>
              <a:rPr lang="en-US" dirty="0"/>
              <a:t> (under “Learn”)</a:t>
            </a:r>
          </a:p>
          <a:p>
            <a:pPr lvl="1"/>
            <a:r>
              <a:rPr lang="en-US" dirty="0"/>
              <a:t>See also “Exercises” at the same link</a:t>
            </a:r>
          </a:p>
          <a:p>
            <a:r>
              <a:rPr lang="en-US" dirty="0"/>
              <a:t>MiniApps (source code): </a:t>
            </a:r>
          </a:p>
          <a:p>
            <a:pPr lvl="1"/>
            <a:r>
              <a:rPr lang="en-US" dirty="0">
                <a:hlinkClick r:id="rId3"/>
              </a:rPr>
              <a:t>http://charmplusplus.org/miniApps/</a:t>
            </a:r>
            <a:endParaRPr lang="en-US" dirty="0"/>
          </a:p>
          <a:p>
            <a:r>
              <a:rPr lang="en-US" dirty="0"/>
              <a:t>Research projects, papers, etc.</a:t>
            </a:r>
          </a:p>
          <a:p>
            <a:pPr lvl="1"/>
            <a:r>
              <a:rPr lang="en-US" dirty="0">
                <a:hlinkClick r:id="rId4"/>
              </a:rPr>
              <a:t>http://charm.cs.illinois.edu/</a:t>
            </a:r>
            <a:endParaRPr lang="en-US" dirty="0"/>
          </a:p>
          <a:p>
            <a:r>
              <a:rPr lang="en-US" dirty="0"/>
              <a:t>Commercial support: </a:t>
            </a:r>
          </a:p>
          <a:p>
            <a:pPr lvl="1"/>
            <a:r>
              <a:rPr lang="en-US" dirty="0">
                <a:hlinkClick r:id="rId5"/>
              </a:rPr>
              <a:t>https://www.hpccharm.com/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A08B-64B4-264D-A2E6-C257DAFA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prstClr val="black">
                    <a:tint val="75000"/>
                  </a:prstClr>
                </a:solidFill>
                <a:latin typeface="Calibri"/>
              </a:rPr>
              <a:t>L.V.Kale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45B87-07F4-914D-B53D-E3446B6E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FB1DA-2090-B048-95F2-510957A901A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77569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Measurement Based 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Principle of persistence</a:t>
            </a:r>
          </a:p>
          <a:p>
            <a:pPr lvl="1"/>
            <a:r>
              <a:rPr lang="en-US" altLang="ko-KR" dirty="0"/>
              <a:t>Object communication patterns and computational loads tend to persist over time</a:t>
            </a:r>
          </a:p>
          <a:p>
            <a:pPr lvl="1"/>
            <a:r>
              <a:rPr lang="en-US" altLang="ko-KR" dirty="0"/>
              <a:t>In spite of dynamic behavior</a:t>
            </a:r>
          </a:p>
          <a:p>
            <a:pPr lvl="2"/>
            <a:r>
              <a:rPr lang="en-US" altLang="ko-KR" dirty="0"/>
              <a:t>Abrupt but infrequent changes</a:t>
            </a:r>
          </a:p>
          <a:p>
            <a:pPr lvl="2"/>
            <a:r>
              <a:rPr lang="en-US" altLang="ko-KR" dirty="0"/>
              <a:t>Slow and small changes</a:t>
            </a:r>
          </a:p>
          <a:p>
            <a:pPr lvl="1"/>
            <a:r>
              <a:rPr lang="en-US" altLang="ko-KR" dirty="0"/>
              <a:t>Recent past is a good predictor of near future</a:t>
            </a:r>
          </a:p>
          <a:p>
            <a:r>
              <a:rPr lang="en-US" altLang="ko-KR" dirty="0"/>
              <a:t>Runtime instrumentation</a:t>
            </a:r>
          </a:p>
          <a:p>
            <a:pPr lvl="1"/>
            <a:r>
              <a:rPr lang="en-US" altLang="ko-KR" dirty="0"/>
              <a:t>Measures communication volume and computation time</a:t>
            </a:r>
          </a:p>
          <a:p>
            <a:r>
              <a:rPr lang="en-US" altLang="ko-KR" dirty="0"/>
              <a:t>Measurement-based load balancers</a:t>
            </a:r>
          </a:p>
          <a:p>
            <a:pPr lvl="1"/>
            <a:r>
              <a:rPr lang="en-US" altLang="ko-KR" dirty="0"/>
              <a:t>Measure load information for chares</a:t>
            </a:r>
          </a:p>
          <a:p>
            <a:pPr lvl="1"/>
            <a:r>
              <a:rPr lang="en-US" altLang="ko-KR" dirty="0"/>
              <a:t>Periodically use the instrumented database to make new decisions and migrate objects</a:t>
            </a:r>
          </a:p>
          <a:p>
            <a:pPr lvl="1"/>
            <a:r>
              <a:rPr lang="en-US" altLang="ko-KR" dirty="0"/>
              <a:t>Many alternative strategies can use the database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36738AA9-9B9F-460B-9085-9F39EF156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92CC4D-27EE-450D-BA81-B944C6CBE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48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Using the Load Balancer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Link a LB module 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-module &lt;strategy&gt;</a:t>
            </a:r>
          </a:p>
          <a:p>
            <a:pPr lvl="1"/>
            <a:r>
              <a:rPr lang="en-US" altLang="ko-KR" dirty="0"/>
              <a:t>RefineLB, NeighborLB, GreedyCommLB, others</a:t>
            </a:r>
          </a:p>
          <a:p>
            <a:pPr lvl="1"/>
            <a:r>
              <a:rPr lang="en-US" altLang="ko-KR" dirty="0"/>
              <a:t>EveryLB will include all load balancing strategies </a:t>
            </a:r>
          </a:p>
          <a:p>
            <a:r>
              <a:rPr lang="en-US" altLang="ko-KR" dirty="0"/>
              <a:t>Compile time option (specify default balancer) 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-balancer RefineLB</a:t>
            </a:r>
          </a:p>
          <a:p>
            <a:r>
              <a:rPr lang="en-US" altLang="ko-KR" dirty="0"/>
              <a:t>Runtime option (override default) 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+balancer RefineLB </a:t>
            </a:r>
          </a:p>
          <a:p>
            <a:endParaRPr lang="en-US" altLang="ko-KR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854D1F4B-6793-4EEA-AF36-2C464349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F8A0DF9-0535-491A-82CF-4153194A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731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By default, instrumentation is enabled</a:t>
            </a:r>
          </a:p>
          <a:p>
            <a:pPr lvl="1"/>
            <a:r>
              <a:rPr lang="en-US" altLang="ko-KR" dirty="0"/>
              <a:t>Automatically collects load information</a:t>
            </a:r>
          </a:p>
          <a:p>
            <a:r>
              <a:rPr lang="en-US" altLang="ko-KR" dirty="0"/>
              <a:t>Sometimes, you want LB decisions to be based only on a portion of your program</a:t>
            </a:r>
          </a:p>
          <a:p>
            <a:pPr lvl="1"/>
            <a:r>
              <a:rPr lang="en-US" altLang="ko-KR" dirty="0"/>
              <a:t>To disable by default, provide runtime argument </a:t>
            </a:r>
            <a:r>
              <a:rPr lang="en-US" altLang="ko-KR" dirty="0">
                <a:latin typeface="Consolas" panose="020B0609020204030204" pitchFamily="49" charset="0"/>
              </a:rPr>
              <a:t>+LBOff</a:t>
            </a:r>
          </a:p>
          <a:p>
            <a:pPr lvl="1"/>
            <a:r>
              <a:rPr lang="en-US" altLang="ko-KR" dirty="0"/>
              <a:t>To toggle instrumentation in code, use </a:t>
            </a:r>
            <a:r>
              <a:rPr lang="en-US" altLang="ko-KR" dirty="0">
                <a:latin typeface="Consolas" panose="020B0609020204030204" pitchFamily="49" charset="0"/>
              </a:rPr>
              <a:t>LBTurnInstrumentOn()</a:t>
            </a:r>
            <a:r>
              <a:rPr lang="en-US" altLang="ko-KR" dirty="0"/>
              <a:t> and </a:t>
            </a:r>
            <a:r>
              <a:rPr lang="en-US" altLang="ko-KR" dirty="0">
                <a:latin typeface="Consolas" panose="020B0609020204030204" pitchFamily="49" charset="0"/>
              </a:rPr>
              <a:t>LBTurnInstrumentOff()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EA83C75F-7CC7-4AA1-BC1C-6D3C0EBB1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20FB791-A416-4548-82B4-F6615F2F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777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to Use 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Set </a:t>
            </a:r>
            <a:r>
              <a:rPr lang="en-US" altLang="ko-KR" dirty="0">
                <a:latin typeface="Consolas" panose="020B0609020204030204" pitchFamily="49" charset="0"/>
              </a:rPr>
              <a:t>usesAtSync = true;</a:t>
            </a:r>
            <a:r>
              <a:rPr lang="en-US" altLang="ko-KR" dirty="0"/>
              <a:t> in chare constructor</a:t>
            </a:r>
          </a:p>
          <a:p>
            <a:r>
              <a:rPr lang="en-US" altLang="ko-KR" dirty="0"/>
              <a:t>Insert </a:t>
            </a:r>
            <a:r>
              <a:rPr lang="en-US" altLang="ko-KR" dirty="0">
                <a:latin typeface="Consolas" panose="020B0609020204030204" pitchFamily="49" charset="0"/>
              </a:rPr>
              <a:t>AtSync()</a:t>
            </a:r>
            <a:r>
              <a:rPr lang="en-US" altLang="ko-KR" dirty="0"/>
              <a:t> call at a natural barrier </a:t>
            </a:r>
          </a:p>
          <a:p>
            <a:pPr lvl="1"/>
            <a:r>
              <a:rPr lang="en-US" altLang="ko-KR" dirty="0"/>
              <a:t>Call from every chare in all collections</a:t>
            </a:r>
          </a:p>
          <a:p>
            <a:pPr lvl="1"/>
            <a:r>
              <a:rPr lang="en-US" altLang="ko-KR" dirty="0"/>
              <a:t>Does not block</a:t>
            </a:r>
          </a:p>
          <a:p>
            <a:r>
              <a:rPr lang="en-US" altLang="ko-KR" dirty="0"/>
              <a:t>Implement </a:t>
            </a:r>
            <a:r>
              <a:rPr lang="en-US" altLang="ko-KR" dirty="0">
                <a:latin typeface="Consolas" panose="020B0609020204030204" pitchFamily="49" charset="0"/>
              </a:rPr>
              <a:t>ResumeFromSync()</a:t>
            </a:r>
            <a:r>
              <a:rPr lang="en-US" altLang="ko-KR" dirty="0"/>
              <a:t> to resume execution</a:t>
            </a:r>
          </a:p>
          <a:p>
            <a:pPr lvl="1"/>
            <a:r>
              <a:rPr lang="en-US" altLang="ko-KR" dirty="0"/>
              <a:t>A typical </a:t>
            </a:r>
            <a:r>
              <a:rPr lang="en-US" altLang="ko-KR" dirty="0">
                <a:latin typeface="Consolas" panose="020B0609020204030204" pitchFamily="49" charset="0"/>
              </a:rPr>
              <a:t>ResumeFromSync()</a:t>
            </a:r>
            <a:r>
              <a:rPr lang="en-US" altLang="ko-KR" dirty="0"/>
              <a:t> contributes to a reduction  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418EACA-F25C-4EFE-B7EA-047916B06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0CC6296-28A9-462A-A25C-5786C8B4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20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Example: Stencil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7372EE-1A04-4B68-9563-394D2272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978"/>
            <a:ext cx="10515600" cy="5334374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0" indent="0" defTabSz="457200">
              <a:buNone/>
            </a:pPr>
            <a:r>
              <a:rPr lang="en-US" altLang="ko-KR" sz="18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Synchronize at every iteration: Main starts next iteration</a:t>
            </a:r>
            <a:endParaRPr lang="en-US" altLang="ko-KR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57200">
              <a:buFont typeface="Arial"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Main::endIter(err) { if (err &lt; T) CkExit();</a:t>
            </a:r>
          </a:p>
          <a:p>
            <a:pPr marL="0" indent="0" defTabSz="457200">
              <a:buFont typeface="Arial"/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	 else stencilProxy.sendBoundaries(); }</a:t>
            </a:r>
          </a:p>
          <a:p>
            <a:pPr marL="0" indent="0" defTabSz="457200">
              <a:buFont typeface="Arial"/>
              <a:buNone/>
            </a:pPr>
            <a:endParaRPr lang="en-US" altLang="ko-KR" sz="1800" b="1" i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57200">
              <a:buFont typeface="Arial"/>
              <a:buNone/>
            </a:pPr>
            <a:r>
              <a:rPr lang="en-US" altLang="ko-KR" sz="1800" b="1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Assume a 1D Stencil chare array with near neighbor communication</a:t>
            </a:r>
            <a:endParaRPr lang="en-US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57200"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Stencil::sendBoundaries() {</a:t>
            </a:r>
            <a:b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thisProxy(wrap(x-1)).updateGhost(RIGHT, left_ghost);</a:t>
            </a:r>
          </a:p>
          <a:p>
            <a:pPr marL="0" indent="0" defTabSz="457200"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thisProxy(wrap(x+1)).updateGhost(LEFT, right_ghost);</a:t>
            </a:r>
          </a:p>
          <a:p>
            <a:pPr marL="0" indent="0" defTabSz="457200"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defTabSz="457200">
              <a:buFont typeface="Arial"/>
              <a:buNone/>
            </a:pP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457200"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Stencil::updateGhost(int dir, double ghost) {</a:t>
            </a:r>
            <a:b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updateBoundary(dir, ghost); </a:t>
            </a:r>
          </a:p>
          <a:p>
            <a:pPr marL="0" indent="0" defTabSz="457200"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(++remoteCount == 2) {</a:t>
            </a:r>
          </a:p>
          <a:p>
            <a:pPr marL="0" indent="0" defTabSz="457200"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remoteCount = 0;</a:t>
            </a:r>
          </a:p>
          <a:p>
            <a:pPr marL="0" indent="0" defTabSz="457200"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doWork(); } }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B55DAD2-BDAD-48A0-927F-EF64E3A6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6821AC4-5ECE-41E8-A873-8144382A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704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Example: Stencil (cont.)</a:t>
            </a:r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9036B72-0145-46E7-9600-618A8CBD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4F4A349-38BA-4DCC-A4A8-C9163120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6C42EC-70CE-4470-8292-AEC6F884B4F6}"/>
              </a:ext>
            </a:extLst>
          </p:cNvPr>
          <p:cNvSpPr txBox="1">
            <a:spLocks/>
          </p:cNvSpPr>
          <p:nvPr/>
        </p:nvSpPr>
        <p:spPr>
          <a:xfrm>
            <a:off x="747344" y="1887782"/>
            <a:ext cx="11444656" cy="35986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Stencil::doWork() {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e = (computeKernel() &lt; DELTA);</a:t>
            </a:r>
            <a:endParaRPr lang="en-US" sz="1800" i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(++i % 10 == 0) { 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AtSync();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ko-KR" sz="1800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Allow load balancing every 10 iterations</a:t>
            </a:r>
            <a:endParaRPr lang="en-US" sz="18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contribute(8, e, CkCallback(CkReductionTarget(Main, endIter), mainProxy));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Stencil::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ResumeFromSync()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ko-K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contribute(CkCallback(CkReductionTarget(Main, endIter), mainProxy));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b="1" dirty="0">
              <a:latin typeface="Consolas"/>
              <a:cs typeface="Consola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3862767"/>
            <a:ext cx="9602337" cy="9407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7137" y="2521881"/>
            <a:ext cx="10629201" cy="353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CE5048-83D8-484B-9F63-8AC91247C90D}"/>
              </a:ext>
            </a:extLst>
          </p:cNvPr>
          <p:cNvSpPr/>
          <p:nvPr/>
        </p:nvSpPr>
        <p:spPr>
          <a:xfrm>
            <a:off x="907138" y="2843856"/>
            <a:ext cx="833528" cy="2979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553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Serialization and PUP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can the RTS move arbitrary objects across nodes? </a:t>
            </a:r>
          </a:p>
          <a:p>
            <a:r>
              <a:rPr lang="en-US" altLang="ko-KR" dirty="0"/>
              <a:t>Charm++ has a framework for serializing data called PUP </a:t>
            </a:r>
          </a:p>
          <a:p>
            <a:r>
              <a:rPr lang="en-US" altLang="ko-KR" b="1" dirty="0"/>
              <a:t>PUP: P</a:t>
            </a:r>
            <a:r>
              <a:rPr lang="en-US" altLang="ko-KR" dirty="0"/>
              <a:t>ack and </a:t>
            </a:r>
            <a:r>
              <a:rPr lang="en-US" altLang="ko-KR" b="1" dirty="0"/>
              <a:t>U</a:t>
            </a:r>
            <a:r>
              <a:rPr lang="en-US" altLang="ko-KR" dirty="0"/>
              <a:t>n</a:t>
            </a:r>
            <a:r>
              <a:rPr lang="en-US" altLang="ko-KR" b="1" dirty="0"/>
              <a:t>p</a:t>
            </a:r>
            <a:r>
              <a:rPr lang="en-US" altLang="ko-KR" dirty="0"/>
              <a:t>ack</a:t>
            </a:r>
          </a:p>
          <a:p>
            <a:r>
              <a:rPr lang="en-US" altLang="ko-KR" dirty="0"/>
              <a:t>With PUP, chares become serializable and can be transported to memory, disk, or another processor </a:t>
            </a:r>
          </a:p>
          <a:p>
            <a:endParaRPr lang="en-US" altLang="ko-K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L.V.Kale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9F3CA-D42A-4F16-9502-7E916E4DA7FE}" type="slidenum">
              <a:rPr lang="en-US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803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9"/>
</p:tagLst>
</file>

<file path=ppt/theme/theme1.xml><?xml version="1.0" encoding="utf-8"?>
<a:theme xmlns:a="http://schemas.openxmlformats.org/drawingml/2006/main" name="MCS-DS_PPT_template_fi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template</Template>
  <TotalTime>5396</TotalTime>
  <Words>1702</Words>
  <Application>Microsoft Macintosh PowerPoint</Application>
  <PresentationFormat>Widescreen</PresentationFormat>
  <Paragraphs>349</Paragraphs>
  <Slides>27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맑은 고딕</vt:lpstr>
      <vt:lpstr>Arial</vt:lpstr>
      <vt:lpstr>Calibri</vt:lpstr>
      <vt:lpstr>Consolas</vt:lpstr>
      <vt:lpstr>Courier New</vt:lpstr>
      <vt:lpstr>DejaVu Sans</vt:lpstr>
      <vt:lpstr>Lato</vt:lpstr>
      <vt:lpstr>Lato Medium</vt:lpstr>
      <vt:lpstr>Lucida Sans Unicode</vt:lpstr>
      <vt:lpstr>Monotype Corsiva</vt:lpstr>
      <vt:lpstr>Osaka</vt:lpstr>
      <vt:lpstr>Times New Roman</vt:lpstr>
      <vt:lpstr>Wingdings</vt:lpstr>
      <vt:lpstr>MCS-DS_PPT_template_final</vt:lpstr>
      <vt:lpstr>Dynamic Load Balancing in Charm++</vt:lpstr>
      <vt:lpstr>Dynamic Load Balancing</vt:lpstr>
      <vt:lpstr>Measurement Based Load Balancing</vt:lpstr>
      <vt:lpstr>Using the Load Balancer</vt:lpstr>
      <vt:lpstr>Instrumentation</vt:lpstr>
      <vt:lpstr>Code to Use Load Balancing</vt:lpstr>
      <vt:lpstr>Example: Stencil</vt:lpstr>
      <vt:lpstr>Example: Stencil (cont.)</vt:lpstr>
      <vt:lpstr>Serialization and PUP</vt:lpstr>
      <vt:lpstr>Simple PUP for a Simple Chare</vt:lpstr>
      <vt:lpstr>Writing an Advanced PUP Routine</vt:lpstr>
      <vt:lpstr>PUP Uses</vt:lpstr>
      <vt:lpstr>Split Execution: Checkpoint Restart</vt:lpstr>
      <vt:lpstr>How to Enable Split Execution</vt:lpstr>
      <vt:lpstr>Control Flow within Chare</vt:lpstr>
      <vt:lpstr>Advanced Concepts</vt:lpstr>
      <vt:lpstr>Saving Cooling Energy</vt:lpstr>
      <vt:lpstr>PARM: Power Aware Resource Manager</vt:lpstr>
      <vt:lpstr>NAMD: Biomolecular Simulations</vt:lpstr>
      <vt:lpstr>Parallelization Using Charm++</vt:lpstr>
      <vt:lpstr>ChaNGa: Parallel Gravity</vt:lpstr>
      <vt:lpstr> OpenAtom: </vt:lpstr>
      <vt:lpstr>Decomposition and Computation Flow</vt:lpstr>
      <vt:lpstr>MiniApps</vt:lpstr>
      <vt:lpstr>More MiniApps</vt:lpstr>
      <vt:lpstr>PowerPoint Presentation</vt:lpstr>
      <vt:lpstr>More information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Charm++  Motivations and Basic Ideas</dc:title>
  <dc:creator>Michael Robson</dc:creator>
  <cp:lastModifiedBy>Microsoft Office User</cp:lastModifiedBy>
  <cp:revision>99</cp:revision>
  <dcterms:created xsi:type="dcterms:W3CDTF">2016-08-22T20:19:20Z</dcterms:created>
  <dcterms:modified xsi:type="dcterms:W3CDTF">2018-11-04T23:05:35Z</dcterms:modified>
</cp:coreProperties>
</file>